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2">
          <p15:clr>
            <a:srgbClr val="A4A3A4"/>
          </p15:clr>
        </p15:guide>
        <p15:guide id="2" pos="430">
          <p15:clr>
            <a:srgbClr val="A4A3A4"/>
          </p15:clr>
        </p15:guide>
        <p15:guide id="3" pos="20740">
          <p15:clr>
            <a:srgbClr val="A4A3A4"/>
          </p15:clr>
        </p15:guide>
        <p15:guide id="4" pos="14224">
          <p15:clr>
            <a:srgbClr val="A4A3A4"/>
          </p15:clr>
        </p15:guide>
        <p15:guide id="5" pos="6928">
          <p15:clr>
            <a:srgbClr val="A4A3A4"/>
          </p15:clr>
        </p15:guide>
        <p15:guide id="6"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489"/>
    <a:srgbClr val="5A94D2"/>
    <a:srgbClr val="2C6B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92"/>
    <p:restoredTop sz="94651"/>
  </p:normalViewPr>
  <p:slideViewPr>
    <p:cSldViewPr snapToGrid="0" snapToObjects="1">
      <p:cViewPr varScale="1">
        <p:scale>
          <a:sx n="23" d="100"/>
          <a:sy n="23" d="100"/>
        </p:scale>
        <p:origin x="2178" y="42"/>
      </p:cViewPr>
      <p:guideLst>
        <p:guide orient="horz" pos="3002"/>
        <p:guide pos="430"/>
        <p:guide pos="20740"/>
        <p:guide pos="14224"/>
        <p:guide pos="692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60755F-66BB-924E-BB7B-E983D5FDE998}" type="datetimeFigureOut">
              <a:rPr lang="en-US" smtClean="0"/>
              <a:pPr/>
              <a:t>4/9/2023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BCB8BD-6655-9245-9BFC-F8D3FC4154A5}" type="slidenum">
              <a:rPr lang="en-US" smtClean="0"/>
              <a:pPr/>
              <a:t>‹#›</a:t>
            </a:fld>
            <a:endParaRPr lang="en-US"/>
          </a:p>
        </p:txBody>
      </p:sp>
    </p:spTree>
    <p:extLst>
      <p:ext uri="{BB962C8B-B14F-4D97-AF65-F5344CB8AC3E}">
        <p14:creationId xmlns:p14="http://schemas.microsoft.com/office/powerpoint/2010/main" val="589861670"/>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5BCB8BD-6655-9245-9BFC-F8D3FC4154A5}"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A87A86-3A82-1241-A0C1-816369180EDA}"/>
              </a:ext>
            </a:extLst>
          </p:cNvPr>
          <p:cNvSpPr/>
          <p:nvPr userDrawn="1"/>
        </p:nvSpPr>
        <p:spPr>
          <a:xfrm>
            <a:off x="0" y="0"/>
            <a:ext cx="43891200" cy="4626986"/>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09CE02-D421-BD45-90F6-CF647603BBDF}"/>
              </a:ext>
            </a:extLst>
          </p:cNvPr>
          <p:cNvCxnSpPr>
            <a:cxnSpLocks/>
          </p:cNvCxnSpPr>
          <p:nvPr userDrawn="1"/>
        </p:nvCxnSpPr>
        <p:spPr>
          <a:xfrm>
            <a:off x="0" y="4632285"/>
            <a:ext cx="43891200" cy="0"/>
          </a:xfrm>
          <a:prstGeom prst="line">
            <a:avLst/>
          </a:prstGeom>
          <a:ln w="1524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headphones and looking at a phone&#10;&#10;Description automatically generated with medium confidence">
            <a:extLst>
              <a:ext uri="{FF2B5EF4-FFF2-40B4-BE49-F238E27FC236}">
                <a16:creationId xmlns:a16="http://schemas.microsoft.com/office/drawing/2014/main" id="{89E45088-D115-AD04-FCDA-27886AB0A6AB}"/>
              </a:ext>
            </a:extLst>
          </p:cNvPr>
          <p:cNvPicPr>
            <a:picLocks noChangeAspect="1"/>
          </p:cNvPicPr>
          <p:nvPr/>
        </p:nvPicPr>
        <p:blipFill rotWithShape="1">
          <a:blip r:embed="rId3"/>
          <a:srcRect l="35214" r="20909"/>
          <a:stretch/>
        </p:blipFill>
        <p:spPr>
          <a:xfrm>
            <a:off x="6437919" y="8321295"/>
            <a:ext cx="4057937" cy="5731385"/>
          </a:xfrm>
          <a:prstGeom prst="rect">
            <a:avLst/>
          </a:prstGeom>
        </p:spPr>
      </p:pic>
      <p:sp>
        <p:nvSpPr>
          <p:cNvPr id="51" name="Text Placeholder 14"/>
          <p:cNvSpPr>
            <a:spLocks noGrp="1"/>
          </p:cNvSpPr>
          <p:nvPr/>
        </p:nvSpPr>
        <p:spPr>
          <a:xfrm>
            <a:off x="924684" y="24409431"/>
            <a:ext cx="9477662" cy="730364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Our application is segmented into several parts. First, we have the actual driving force behind the recommendation algorithm- our Python program that makes calls to the Spotify API. We also have our front end, a static website that we will host through Amazon Web Services, which will actually interact with end users. Once a user interacts with the website, that data will be analyzed by our Python program and all necessary calls to the Spotify API will be made. Songs will be selected, their data will be retrieved, and that information will be presented to the end user.</a:t>
            </a:r>
          </a:p>
        </p:txBody>
      </p:sp>
      <p:sp>
        <p:nvSpPr>
          <p:cNvPr id="4" name="Text Box 66"/>
          <p:cNvSpPr txBox="1">
            <a:spLocks noChangeArrowheads="1"/>
          </p:cNvSpPr>
          <p:nvPr/>
        </p:nvSpPr>
        <p:spPr bwMode="auto">
          <a:xfrm>
            <a:off x="4743648" y="1078574"/>
            <a:ext cx="29089152" cy="2649571"/>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pPr>
              <a:lnSpc>
                <a:spcPct val="70000"/>
              </a:lnSpc>
            </a:pPr>
            <a:r>
              <a:rPr lang="en-US" sz="11500" b="0" spc="200" baseline="0" dirty="0">
                <a:solidFill>
                  <a:schemeClr val="accent5">
                    <a:lumMod val="50000"/>
                  </a:schemeClr>
                </a:solidFill>
                <a:latin typeface="Calibri" panose="020F0502020204030204" pitchFamily="34" charset="0"/>
                <a:cs typeface="Calibri" panose="020F0502020204030204" pitchFamily="34" charset="0"/>
              </a:rPr>
              <a:t>Underground Sound: Discovering New and Unique Music</a:t>
            </a:r>
          </a:p>
        </p:txBody>
      </p:sp>
      <p:sp>
        <p:nvSpPr>
          <p:cNvPr id="5" name="Text Box 65"/>
          <p:cNvSpPr txBox="1">
            <a:spLocks noChangeArrowheads="1"/>
          </p:cNvSpPr>
          <p:nvPr/>
        </p:nvSpPr>
        <p:spPr bwMode="auto">
          <a:xfrm>
            <a:off x="4743648" y="5238505"/>
            <a:ext cx="31538438" cy="1569660"/>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1pPr>
            <a:lvl2pPr marL="4572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b="1" kern="1200" baseline="-25000">
                <a:solidFill>
                  <a:schemeClr val="tx1"/>
                </a:solidFill>
                <a:latin typeface="Arial" charset="0"/>
                <a:ea typeface="ＭＳ Ｐゴシック" pitchFamily="1" charset="-128"/>
                <a:cs typeface="+mn-cs"/>
              </a:defRPr>
            </a:lvl5pPr>
            <a:lvl6pPr marL="2286000" algn="l" defTabSz="914400" rtl="0" eaLnBrk="1" latinLnBrk="0" hangingPunct="1">
              <a:defRPr sz="2400" b="1" kern="1200" baseline="-25000">
                <a:solidFill>
                  <a:schemeClr val="tx1"/>
                </a:solidFill>
                <a:latin typeface="Arial" charset="0"/>
                <a:ea typeface="ＭＳ Ｐゴシック" pitchFamily="1" charset="-128"/>
                <a:cs typeface="+mn-cs"/>
              </a:defRPr>
            </a:lvl6pPr>
            <a:lvl7pPr marL="2743200" algn="l" defTabSz="914400" rtl="0" eaLnBrk="1" latinLnBrk="0" hangingPunct="1">
              <a:defRPr sz="2400" b="1" kern="1200" baseline="-25000">
                <a:solidFill>
                  <a:schemeClr val="tx1"/>
                </a:solidFill>
                <a:latin typeface="Arial" charset="0"/>
                <a:ea typeface="ＭＳ Ｐゴシック" pitchFamily="1" charset="-128"/>
                <a:cs typeface="+mn-cs"/>
              </a:defRPr>
            </a:lvl7pPr>
            <a:lvl8pPr marL="3200400" algn="l" defTabSz="914400" rtl="0" eaLnBrk="1" latinLnBrk="0" hangingPunct="1">
              <a:defRPr sz="2400" b="1" kern="1200" baseline="-25000">
                <a:solidFill>
                  <a:schemeClr val="tx1"/>
                </a:solidFill>
                <a:latin typeface="Arial" charset="0"/>
                <a:ea typeface="ＭＳ Ｐゴシック" pitchFamily="1" charset="-128"/>
                <a:cs typeface="+mn-cs"/>
              </a:defRPr>
            </a:lvl8pPr>
            <a:lvl9pPr marL="3657600" algn="l" defTabSz="914400" rtl="0" eaLnBrk="1" latinLnBrk="0" hangingPunct="1">
              <a:defRPr sz="2400" b="1" kern="1200" baseline="-25000">
                <a:solidFill>
                  <a:schemeClr val="tx1"/>
                </a:solidFill>
                <a:latin typeface="Arial" charset="0"/>
                <a:ea typeface="ＭＳ Ｐゴシック" pitchFamily="1" charset="-128"/>
                <a:cs typeface="+mn-cs"/>
              </a:defRPr>
            </a:lvl9pPr>
          </a:lstStyle>
          <a:p>
            <a:r>
              <a:rPr lang="en-US" sz="4800" b="0" spc="400" baseline="0" dirty="0">
                <a:solidFill>
                  <a:schemeClr val="accent5">
                    <a:lumMod val="60000"/>
                    <a:lumOff val="40000"/>
                  </a:schemeClr>
                </a:solidFill>
                <a:latin typeface="Calibri" panose="020F0502020204030204" pitchFamily="34" charset="0"/>
                <a:cs typeface="Calibri" panose="020F0502020204030204" pitchFamily="34" charset="0"/>
              </a:rPr>
              <a:t>Avery </a:t>
            </a:r>
            <a:r>
              <a:rPr lang="en-US" sz="4800" b="0" spc="400" baseline="0" dirty="0" err="1">
                <a:solidFill>
                  <a:schemeClr val="accent5">
                    <a:lumMod val="60000"/>
                    <a:lumOff val="40000"/>
                  </a:schemeClr>
                </a:solidFill>
                <a:latin typeface="Calibri" panose="020F0502020204030204" pitchFamily="34" charset="0"/>
                <a:cs typeface="Calibri" panose="020F0502020204030204" pitchFamily="34" charset="0"/>
              </a:rPr>
              <a:t>Anjard</a:t>
            </a:r>
            <a:r>
              <a:rPr lang="en-US" sz="4800" b="0" spc="400" baseline="0" dirty="0">
                <a:solidFill>
                  <a:schemeClr val="accent5">
                    <a:lumMod val="60000"/>
                    <a:lumOff val="40000"/>
                  </a:schemeClr>
                </a:solidFill>
                <a:latin typeface="Calibri" panose="020F0502020204030204" pitchFamily="34" charset="0"/>
                <a:cs typeface="Calibri" panose="020F0502020204030204" pitchFamily="34" charset="0"/>
              </a:rPr>
              <a:t>, John Reddick, Zach McCauley, Kristian </a:t>
            </a:r>
            <a:r>
              <a:rPr lang="en-US" sz="4800" b="0" spc="400" baseline="0" dirty="0" err="1">
                <a:solidFill>
                  <a:schemeClr val="accent5">
                    <a:lumMod val="60000"/>
                    <a:lumOff val="40000"/>
                  </a:schemeClr>
                </a:solidFill>
                <a:latin typeface="Calibri" panose="020F0502020204030204" pitchFamily="34" charset="0"/>
                <a:cs typeface="Calibri" panose="020F0502020204030204" pitchFamily="34" charset="0"/>
              </a:rPr>
              <a:t>Trabosci</a:t>
            </a:r>
            <a:r>
              <a:rPr lang="en-US" sz="4800" b="0" spc="400" baseline="0" dirty="0">
                <a:solidFill>
                  <a:schemeClr val="accent5">
                    <a:lumMod val="60000"/>
                    <a:lumOff val="40000"/>
                  </a:schemeClr>
                </a:solidFill>
                <a:latin typeface="Calibri" panose="020F0502020204030204" pitchFamily="34" charset="0"/>
                <a:cs typeface="Calibri" panose="020F0502020204030204" pitchFamily="34" charset="0"/>
              </a:rPr>
              <a:t>, Cameron Turner  •  UNIVERSITY OF NORTH FLORIDA, COLLEGE, JACKSONVILLE, FLORIDA</a:t>
            </a:r>
          </a:p>
        </p:txBody>
      </p:sp>
      <p:sp>
        <p:nvSpPr>
          <p:cNvPr id="19" name="Text Placeholder 16"/>
          <p:cNvSpPr>
            <a:spLocks noGrp="1"/>
          </p:cNvSpPr>
          <p:nvPr/>
        </p:nvSpPr>
        <p:spPr>
          <a:xfrm>
            <a:off x="33360233" y="24454460"/>
            <a:ext cx="9524418" cy="661114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The front end of our project will be a simple static website that allows users to pick genres from a large list. The user will be prompted to select up to five genres (and at least one,)  which will be used by the main program and algorithm to determine a selection of songs the user might enjoy. When those songs are determined, the website will display information about these songs- the name, artist, genre, duration, and album cover art if applicable- and offer the user links to each song in the main Spotify app.</a:t>
            </a:r>
          </a:p>
        </p:txBody>
      </p:sp>
      <p:sp>
        <p:nvSpPr>
          <p:cNvPr id="35" name="Text Box 29"/>
          <p:cNvSpPr txBox="1">
            <a:spLocks noChangeArrowheads="1"/>
          </p:cNvSpPr>
          <p:nvPr/>
        </p:nvSpPr>
        <p:spPr bwMode="auto">
          <a:xfrm>
            <a:off x="11399417" y="23041379"/>
            <a:ext cx="13608266" cy="494751"/>
          </a:xfrm>
          <a:prstGeom prst="rect">
            <a:avLst/>
          </a:prstGeom>
          <a:noFill/>
          <a:ln w="9525">
            <a:noFill/>
            <a:miter lim="800000"/>
            <a:headEnd/>
            <a:tailEnd/>
          </a:ln>
        </p:spPr>
        <p:txBody>
          <a:bodyPr wrap="square">
            <a:spAutoFit/>
          </a:bodyPr>
          <a:lstStyle/>
          <a:p>
            <a:pPr>
              <a:lnSpc>
                <a:spcPct val="120000"/>
              </a:lnSpc>
            </a:pPr>
            <a:r>
              <a:rPr lang="en-US" sz="2400" i="1" dirty="0">
                <a:solidFill>
                  <a:schemeClr val="bg1">
                    <a:lumMod val="50000"/>
                  </a:schemeClr>
                </a:solidFill>
                <a:latin typeface="Arial" pitchFamily="34" charset="0"/>
                <a:cs typeface="Arial" pitchFamily="34" charset="0"/>
              </a:rPr>
              <a:t>Our application aims to bring out great music that few people would otherwise ever hear!</a:t>
            </a:r>
            <a:endParaRPr lang="en-US" sz="2400" b="0" i="1" baseline="0" dirty="0">
              <a:solidFill>
                <a:schemeClr val="bg1">
                  <a:lumMod val="50000"/>
                </a:schemeClr>
              </a:solidFill>
              <a:latin typeface="Arial" pitchFamily="34" charset="0"/>
              <a:cs typeface="Arial" pitchFamily="34" charset="0"/>
            </a:endParaRPr>
          </a:p>
        </p:txBody>
      </p:sp>
      <p:sp>
        <p:nvSpPr>
          <p:cNvPr id="27" name="Rectangle 10"/>
          <p:cNvSpPr>
            <a:spLocks noChangeArrowheads="1"/>
          </p:cNvSpPr>
          <p:nvPr/>
        </p:nvSpPr>
        <p:spPr bwMode="auto">
          <a:xfrm>
            <a:off x="33360233" y="23536129"/>
            <a:ext cx="9524418" cy="873301"/>
          </a:xfrm>
          <a:prstGeom prst="rect">
            <a:avLst/>
          </a:prstGeom>
          <a:solidFill>
            <a:schemeClr val="accent4">
              <a:lumMod val="60000"/>
              <a:lumOff val="40000"/>
            </a:schemeClr>
          </a:solidFill>
          <a:ln w="9525">
            <a:noFill/>
            <a:miter lim="800000"/>
          </a:ln>
        </p:spPr>
        <p:txBody>
          <a:bodyPr wrap="none" lIns="137126" tIns="68563" rIns="137126" bIns="68563" anchor="ctr"/>
          <a:lstStyle>
            <a:defPPr>
              <a:defRPr kern="1200" smtId="4294967295"/>
            </a:defPPr>
          </a:lstStyle>
          <a:p>
            <a:pPr algn="ctr" defTabSz="4702588">
              <a:defRPr/>
            </a:pPr>
            <a:r>
              <a:rPr lang="en-US" sz="4100" b="1" i="1" spc="1000" dirty="0">
                <a:solidFill>
                  <a:schemeClr val="bg1"/>
                </a:solidFill>
                <a:latin typeface="Times New Roman" panose="02020603050405020304" pitchFamily="18" charset="0"/>
                <a:cs typeface="Times New Roman" panose="02020603050405020304" pitchFamily="18" charset="0"/>
              </a:rPr>
              <a:t>USER INTERACTION</a:t>
            </a:r>
          </a:p>
        </p:txBody>
      </p:sp>
      <p:sp>
        <p:nvSpPr>
          <p:cNvPr id="28" name="Rectangle 10"/>
          <p:cNvSpPr>
            <a:spLocks noChangeArrowheads="1"/>
          </p:cNvSpPr>
          <p:nvPr/>
        </p:nvSpPr>
        <p:spPr bwMode="auto">
          <a:xfrm>
            <a:off x="33360233" y="6904929"/>
            <a:ext cx="9524418" cy="873301"/>
          </a:xfrm>
          <a:prstGeom prst="rect">
            <a:avLst/>
          </a:prstGeom>
          <a:solidFill>
            <a:schemeClr val="accent4">
              <a:lumMod val="60000"/>
              <a:lumOff val="40000"/>
            </a:schemeClr>
          </a:solidFill>
          <a:ln w="9525">
            <a:noFill/>
            <a:miter lim="800000"/>
          </a:ln>
        </p:spPr>
        <p:txBody>
          <a:bodyPr wrap="none" lIns="137126" tIns="68563" rIns="137126" bIns="68563" anchor="ctr"/>
          <a:lstStyle>
            <a:defPPr>
              <a:defRPr kern="1200" smtId="4294967295"/>
            </a:defPPr>
          </a:lstStyle>
          <a:p>
            <a:pPr algn="ctr" defTabSz="4702588">
              <a:defRPr/>
            </a:pPr>
            <a:r>
              <a:rPr lang="en-US" sz="4100" b="1" i="1" spc="1000" dirty="0">
                <a:solidFill>
                  <a:schemeClr val="bg1"/>
                </a:solidFill>
                <a:latin typeface="Times New Roman" panose="02020603050405020304" pitchFamily="18" charset="0"/>
                <a:cs typeface="Times New Roman" panose="02020603050405020304" pitchFamily="18" charset="0"/>
              </a:rPr>
              <a:t>HOSTING AND BACKEND</a:t>
            </a:r>
          </a:p>
        </p:txBody>
      </p:sp>
      <p:sp>
        <p:nvSpPr>
          <p:cNvPr id="29" name="Rectangle 10"/>
          <p:cNvSpPr>
            <a:spLocks noChangeArrowheads="1"/>
          </p:cNvSpPr>
          <p:nvPr/>
        </p:nvSpPr>
        <p:spPr bwMode="auto">
          <a:xfrm>
            <a:off x="924684" y="6904929"/>
            <a:ext cx="9571173" cy="873301"/>
          </a:xfrm>
          <a:prstGeom prst="rect">
            <a:avLst/>
          </a:prstGeom>
          <a:solidFill>
            <a:schemeClr val="accent4">
              <a:lumMod val="60000"/>
              <a:lumOff val="40000"/>
            </a:schemeClr>
          </a:solidFill>
          <a:ln w="12700">
            <a:noFill/>
            <a:miter lim="800000"/>
          </a:ln>
        </p:spPr>
        <p:txBody>
          <a:bodyPr wrap="none" lIns="137126" tIns="73152" rIns="137126" bIns="68563" anchor="ctr" anchorCtr="0"/>
          <a:lstStyle>
            <a:defPPr>
              <a:defRPr kern="1200" smtId="4294967295"/>
            </a:defPPr>
          </a:lstStyle>
          <a:p>
            <a:pPr algn="ctr" defTabSz="4702588">
              <a:defRPr/>
            </a:pPr>
            <a:r>
              <a:rPr lang="en-US" sz="4100" b="1" i="1" spc="1000" dirty="0">
                <a:solidFill>
                  <a:schemeClr val="bg1"/>
                </a:solidFill>
                <a:latin typeface="Times New Roman" panose="02020603050405020304" pitchFamily="18" charset="0"/>
                <a:cs typeface="Times New Roman" panose="02020603050405020304" pitchFamily="18" charset="0"/>
              </a:rPr>
              <a:t>INTRODUCTION</a:t>
            </a:r>
          </a:p>
        </p:txBody>
      </p:sp>
      <p:sp>
        <p:nvSpPr>
          <p:cNvPr id="32" name="Rectangle 10"/>
          <p:cNvSpPr>
            <a:spLocks noChangeArrowheads="1"/>
          </p:cNvSpPr>
          <p:nvPr/>
        </p:nvSpPr>
        <p:spPr bwMode="auto">
          <a:xfrm>
            <a:off x="11754693" y="6904929"/>
            <a:ext cx="20301230" cy="873301"/>
          </a:xfrm>
          <a:prstGeom prst="rect">
            <a:avLst/>
          </a:prstGeom>
          <a:solidFill>
            <a:schemeClr val="accent4">
              <a:lumMod val="60000"/>
              <a:lumOff val="40000"/>
            </a:schemeClr>
          </a:solidFill>
          <a:ln w="9525">
            <a:noFill/>
            <a:miter lim="800000"/>
          </a:ln>
        </p:spPr>
        <p:txBody>
          <a:bodyPr wrap="none" lIns="137126" tIns="68563" rIns="137126" bIns="68563" anchor="ctr"/>
          <a:lstStyle>
            <a:defPPr>
              <a:defRPr kern="1200" smtId="4294967295"/>
            </a:defPPr>
          </a:lstStyle>
          <a:p>
            <a:pPr algn="ctr" defTabSz="4702588">
              <a:defRPr/>
            </a:pPr>
            <a:r>
              <a:rPr lang="en-US" sz="4100" b="1" i="1" spc="1000" dirty="0">
                <a:solidFill>
                  <a:schemeClr val="bg1"/>
                </a:solidFill>
                <a:latin typeface="Times New Roman" panose="02020603050405020304" pitchFamily="18" charset="0"/>
                <a:cs typeface="Times New Roman" panose="02020603050405020304" pitchFamily="18" charset="0"/>
              </a:rPr>
              <a:t>DESIGN AND DEVELOPMENT</a:t>
            </a:r>
          </a:p>
        </p:txBody>
      </p:sp>
      <p:sp>
        <p:nvSpPr>
          <p:cNvPr id="34" name="Rectangle 10"/>
          <p:cNvSpPr>
            <a:spLocks noChangeArrowheads="1"/>
          </p:cNvSpPr>
          <p:nvPr/>
        </p:nvSpPr>
        <p:spPr bwMode="auto">
          <a:xfrm>
            <a:off x="372446" y="23536130"/>
            <a:ext cx="10123411" cy="873301"/>
          </a:xfrm>
          <a:prstGeom prst="rect">
            <a:avLst/>
          </a:prstGeom>
          <a:solidFill>
            <a:schemeClr val="accent4">
              <a:lumMod val="60000"/>
              <a:lumOff val="40000"/>
            </a:schemeClr>
          </a:solidFill>
          <a:ln w="9525">
            <a:noFill/>
            <a:miter lim="800000"/>
          </a:ln>
        </p:spPr>
        <p:txBody>
          <a:bodyPr wrap="none" lIns="137126" tIns="68563" rIns="137126" bIns="68563" anchor="ctr"/>
          <a:lstStyle>
            <a:defPPr>
              <a:defRPr kern="1200" smtId="4294967295"/>
            </a:defPPr>
          </a:lstStyle>
          <a:p>
            <a:pPr algn="ctr" defTabSz="4702588">
              <a:defRPr/>
            </a:pPr>
            <a:r>
              <a:rPr lang="en-US" sz="4100" b="1" i="1" spc="1000" dirty="0">
                <a:solidFill>
                  <a:schemeClr val="bg1"/>
                </a:solidFill>
                <a:latin typeface="Times New Roman" panose="02020603050405020304" pitchFamily="18" charset="0"/>
                <a:cs typeface="Times New Roman" panose="02020603050405020304" pitchFamily="18" charset="0"/>
              </a:rPr>
              <a:t>SOFTWARE ARCHITECTURE</a:t>
            </a:r>
          </a:p>
        </p:txBody>
      </p:sp>
      <p:sp>
        <p:nvSpPr>
          <p:cNvPr id="36" name="Text Placeholder 14"/>
          <p:cNvSpPr>
            <a:spLocks noGrp="1"/>
          </p:cNvSpPr>
          <p:nvPr/>
        </p:nvSpPr>
        <p:spPr>
          <a:xfrm>
            <a:off x="924684" y="7822482"/>
            <a:ext cx="5513235" cy="661114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When we use music streaming services, we often get recommended music based on what we listen to. These recommendations come from the choices of similar users and the popularity trends of music within the same genre, but often misses niche or little-known</a:t>
            </a:r>
          </a:p>
        </p:txBody>
      </p:sp>
      <p:sp>
        <p:nvSpPr>
          <p:cNvPr id="52" name="Text Placeholder 14"/>
          <p:cNvSpPr>
            <a:spLocks noGrp="1"/>
          </p:cNvSpPr>
          <p:nvPr/>
        </p:nvSpPr>
        <p:spPr>
          <a:xfrm>
            <a:off x="11754693" y="7822483"/>
            <a:ext cx="9571172" cy="808847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For our project, we needed some way to recommend songs and/or artists to users. We wound ideally do this with an established and labeled database of music, which Spotify mercifully has and lets us access in its entirety. The Spotify API allows us to query any data in Spotify’s music database and make decisions based on the traits of media. </a:t>
            </a:r>
          </a:p>
          <a:p>
            <a:pPr>
              <a:lnSpc>
                <a:spcPct val="150000"/>
              </a:lnSpc>
            </a:pPr>
            <a:r>
              <a:rPr lang="en-US" sz="3000" dirty="0">
                <a:solidFill>
                  <a:schemeClr val="bg1">
                    <a:lumMod val="50000"/>
                  </a:schemeClr>
                </a:solidFill>
                <a:latin typeface="Times New Roman"/>
                <a:cs typeface="Times New Roman"/>
              </a:rPr>
              <a:t>    Through the use of this API via </a:t>
            </a:r>
            <a:r>
              <a:rPr lang="en-US" sz="3000" dirty="0" err="1">
                <a:solidFill>
                  <a:schemeClr val="bg1">
                    <a:lumMod val="50000"/>
                  </a:schemeClr>
                </a:solidFill>
                <a:latin typeface="Times New Roman"/>
                <a:cs typeface="Times New Roman"/>
              </a:rPr>
              <a:t>SpotiPy</a:t>
            </a:r>
            <a:r>
              <a:rPr lang="en-US" sz="3000" dirty="0">
                <a:solidFill>
                  <a:schemeClr val="bg1">
                    <a:lumMod val="50000"/>
                  </a:schemeClr>
                </a:solidFill>
                <a:latin typeface="Times New Roman"/>
                <a:cs typeface="Times New Roman"/>
              </a:rPr>
              <a:t>- a Python-centric method of querying internal data- we were able to take advantage of the massive flexibility of Python for our backend. When we need information, we search through the song/artist database by genre to get the data we need.</a:t>
            </a:r>
          </a:p>
        </p:txBody>
      </p:sp>
      <p:sp>
        <p:nvSpPr>
          <p:cNvPr id="53" name="Text Placeholder 14"/>
          <p:cNvSpPr>
            <a:spLocks noGrp="1"/>
          </p:cNvSpPr>
          <p:nvPr/>
        </p:nvSpPr>
        <p:spPr>
          <a:xfrm>
            <a:off x="22580599" y="7822483"/>
            <a:ext cx="9571172" cy="799614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Early on, we considered using React with our website. React is a versatile tool for developing formal and functional websites. If we continue development of our project past this semester, then we may consider switching to react over python. React loads quickly and is simple to use, but we decided against using it because the initial set-up can be kind of a hassle. The amount of documentation and fiddling with react can be time consuming, so for now we are deciding to use a slightly more flexible (albeit slightly more clunky) frontend integration with the Flask library in Python. </a:t>
            </a:r>
          </a:p>
        </p:txBody>
      </p:sp>
      <p:sp>
        <p:nvSpPr>
          <p:cNvPr id="54" name="Text Placeholder 14"/>
          <p:cNvSpPr>
            <a:spLocks noGrp="1"/>
          </p:cNvSpPr>
          <p:nvPr/>
        </p:nvSpPr>
        <p:spPr>
          <a:xfrm>
            <a:off x="33360233" y="7822483"/>
            <a:ext cx="9571172" cy="739597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ct val="150000"/>
              </a:lnSpc>
            </a:pPr>
            <a:r>
              <a:rPr lang="en-US" sz="3000" dirty="0">
                <a:solidFill>
                  <a:schemeClr val="bg1">
                    <a:lumMod val="50000"/>
                  </a:schemeClr>
                </a:solidFill>
                <a:latin typeface="Times New Roman"/>
                <a:cs typeface="Times New Roman"/>
              </a:rPr>
              <a:t>We are using the free-tier of amazon web-services to host our server. This means we will not have to worry about maintain our own server, and the plug and play nature makes this very convenient. </a:t>
            </a:r>
          </a:p>
          <a:p>
            <a:pPr>
              <a:lnSpc>
                <a:spcPct val="150000"/>
              </a:lnSpc>
            </a:pPr>
            <a:r>
              <a:rPr lang="en-US" sz="3000" dirty="0">
                <a:solidFill>
                  <a:schemeClr val="bg1">
                    <a:lumMod val="50000"/>
                  </a:schemeClr>
                </a:solidFill>
                <a:latin typeface="Times New Roman"/>
                <a:cs typeface="Times New Roman"/>
              </a:rPr>
              <a:t>    The way our main Python program will communicate with our front end will be handled almost entirely by the Flask Python package. Flask allows us to directly interact with our HTML elements (namely retrieve and set their content,) from the comfort of a Python script, minimizing the need to use substantial amounts of JavaScript or PHP.</a:t>
            </a:r>
          </a:p>
        </p:txBody>
      </p:sp>
      <p:grpSp>
        <p:nvGrpSpPr>
          <p:cNvPr id="10" name="Group 9">
            <a:extLst>
              <a:ext uri="{FF2B5EF4-FFF2-40B4-BE49-F238E27FC236}">
                <a16:creationId xmlns:a16="http://schemas.microsoft.com/office/drawing/2014/main" id="{FC04A791-69A3-8F4D-859C-FE178286B03A}"/>
              </a:ext>
            </a:extLst>
          </p:cNvPr>
          <p:cNvGrpSpPr/>
          <p:nvPr/>
        </p:nvGrpSpPr>
        <p:grpSpPr>
          <a:xfrm>
            <a:off x="35720934" y="612"/>
            <a:ext cx="4849770" cy="5544541"/>
            <a:chOff x="34975800" y="-1"/>
            <a:chExt cx="5097242" cy="5827465"/>
          </a:xfrm>
          <a:effectLst/>
        </p:grpSpPr>
        <p:pic>
          <p:nvPicPr>
            <p:cNvPr id="6" name="Picture 5">
              <a:extLst>
                <a:ext uri="{FF2B5EF4-FFF2-40B4-BE49-F238E27FC236}">
                  <a16:creationId xmlns:a16="http://schemas.microsoft.com/office/drawing/2014/main" id="{33176BEA-46F5-E944-8D4B-EB3373E371CA}"/>
                </a:ext>
              </a:extLst>
            </p:cNvPr>
            <p:cNvPicPr>
              <a:picLocks noChangeAspect="1"/>
            </p:cNvPicPr>
            <p:nvPr/>
          </p:nvPicPr>
          <p:blipFill>
            <a:blip r:embed="rId4"/>
            <a:stretch>
              <a:fillRect/>
            </a:stretch>
          </p:blipFill>
          <p:spPr>
            <a:xfrm>
              <a:off x="34975800" y="-1"/>
              <a:ext cx="5097242" cy="5827465"/>
            </a:xfrm>
            <a:prstGeom prst="rect">
              <a:avLst/>
            </a:prstGeom>
          </p:spPr>
        </p:pic>
        <p:pic>
          <p:nvPicPr>
            <p:cNvPr id="8" name="Picture 7">
              <a:extLst>
                <a:ext uri="{FF2B5EF4-FFF2-40B4-BE49-F238E27FC236}">
                  <a16:creationId xmlns:a16="http://schemas.microsoft.com/office/drawing/2014/main" id="{80AD8255-74C8-E740-8E1B-5CE831161259}"/>
                </a:ext>
              </a:extLst>
            </p:cNvPr>
            <p:cNvPicPr>
              <a:picLocks noChangeAspect="1"/>
            </p:cNvPicPr>
            <p:nvPr/>
          </p:nvPicPr>
          <p:blipFill>
            <a:blip r:embed="rId5"/>
            <a:stretch>
              <a:fillRect/>
            </a:stretch>
          </p:blipFill>
          <p:spPr>
            <a:xfrm>
              <a:off x="36014454" y="442282"/>
              <a:ext cx="3019935" cy="3404640"/>
            </a:xfrm>
            <a:prstGeom prst="rect">
              <a:avLst/>
            </a:prstGeom>
          </p:spPr>
        </p:pic>
      </p:grpSp>
      <p:pic>
        <p:nvPicPr>
          <p:cNvPr id="1026" name="Picture 2">
            <a:extLst>
              <a:ext uri="{FF2B5EF4-FFF2-40B4-BE49-F238E27FC236}">
                <a16:creationId xmlns:a16="http://schemas.microsoft.com/office/drawing/2014/main" id="{343FA19E-A822-755C-46AA-18619FDBB2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684" y="17683848"/>
            <a:ext cx="9050589" cy="5090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695FD7-9A08-2B06-A767-1F1CDDDAB9F1}"/>
              </a:ext>
            </a:extLst>
          </p:cNvPr>
          <p:cNvSpPr txBox="1"/>
          <p:nvPr/>
        </p:nvSpPr>
        <p:spPr>
          <a:xfrm>
            <a:off x="1050143" y="14243590"/>
            <a:ext cx="9445714" cy="2779351"/>
          </a:xfrm>
          <a:prstGeom prst="rect">
            <a:avLst/>
          </a:prstGeom>
          <a:noFill/>
          <a:ln>
            <a:noFill/>
          </a:ln>
        </p:spPr>
        <p:txBody>
          <a:bodyPr wrap="square" rtlCol="0">
            <a:spAutoFit/>
          </a:bodyPr>
          <a:lstStyle/>
          <a:p>
            <a:pPr defTabSz="4388900">
              <a:lnSpc>
                <a:spcPct val="150000"/>
              </a:lnSpc>
              <a:spcBef>
                <a:spcPct val="20000"/>
              </a:spcBef>
            </a:pPr>
            <a:r>
              <a:rPr lang="en-US" sz="3000" dirty="0">
                <a:solidFill>
                  <a:schemeClr val="bg1">
                    <a:lumMod val="50000"/>
                  </a:schemeClr>
                </a:solidFill>
                <a:latin typeface="Times New Roman"/>
                <a:cs typeface="Times New Roman"/>
              </a:rPr>
              <a:t>artists and songs. This is the basis of the Underground Sound project- to find uncommon, niche, or otherwise unknown songs that are related to the music we already enjoy!</a:t>
            </a:r>
          </a:p>
        </p:txBody>
      </p:sp>
      <p:pic>
        <p:nvPicPr>
          <p:cNvPr id="9" name="Picture 8">
            <a:extLst>
              <a:ext uri="{FF2B5EF4-FFF2-40B4-BE49-F238E27FC236}">
                <a16:creationId xmlns:a16="http://schemas.microsoft.com/office/drawing/2014/main" id="{DA1D4BA3-6D13-6126-193A-2981B1897D96}"/>
              </a:ext>
            </a:extLst>
          </p:cNvPr>
          <p:cNvPicPr>
            <a:picLocks noChangeAspect="1"/>
          </p:cNvPicPr>
          <p:nvPr/>
        </p:nvPicPr>
        <p:blipFill>
          <a:blip r:embed="rId7"/>
          <a:stretch>
            <a:fillRect/>
          </a:stretch>
        </p:blipFill>
        <p:spPr>
          <a:xfrm>
            <a:off x="11486940" y="17007444"/>
            <a:ext cx="21057255" cy="5922353"/>
          </a:xfrm>
          <a:prstGeom prst="rect">
            <a:avLst/>
          </a:prstGeom>
        </p:spPr>
      </p:pic>
      <p:pic>
        <p:nvPicPr>
          <p:cNvPr id="13" name="Picture 12" descr="A person wearing headphones and standing in front of a dj equipment&#10;&#10;Description automatically generated with medium confidence">
            <a:extLst>
              <a:ext uri="{FF2B5EF4-FFF2-40B4-BE49-F238E27FC236}">
                <a16:creationId xmlns:a16="http://schemas.microsoft.com/office/drawing/2014/main" id="{CC9B075B-217E-953A-38A0-EA208E4773F6}"/>
              </a:ext>
            </a:extLst>
          </p:cNvPr>
          <p:cNvPicPr>
            <a:picLocks noChangeAspect="1"/>
          </p:cNvPicPr>
          <p:nvPr/>
        </p:nvPicPr>
        <p:blipFill>
          <a:blip r:embed="rId8"/>
          <a:stretch>
            <a:fillRect/>
          </a:stretch>
        </p:blipFill>
        <p:spPr>
          <a:xfrm>
            <a:off x="11616466" y="26451461"/>
            <a:ext cx="9916721" cy="6611147"/>
          </a:xfrm>
          <a:prstGeom prst="rect">
            <a:avLst/>
          </a:prstGeom>
        </p:spPr>
      </p:pic>
      <p:pic>
        <p:nvPicPr>
          <p:cNvPr id="15" name="Picture 14" descr="Logo&#10;&#10;Description automatically generated">
            <a:extLst>
              <a:ext uri="{FF2B5EF4-FFF2-40B4-BE49-F238E27FC236}">
                <a16:creationId xmlns:a16="http://schemas.microsoft.com/office/drawing/2014/main" id="{AE2BE06C-7142-F48D-E2F3-F12F829F6DE3}"/>
              </a:ext>
            </a:extLst>
          </p:cNvPr>
          <p:cNvPicPr>
            <a:picLocks noChangeAspect="1"/>
          </p:cNvPicPr>
          <p:nvPr/>
        </p:nvPicPr>
        <p:blipFill>
          <a:blip r:embed="rId9"/>
          <a:stretch>
            <a:fillRect/>
          </a:stretch>
        </p:blipFill>
        <p:spPr>
          <a:xfrm>
            <a:off x="32555884" y="15777258"/>
            <a:ext cx="5566558" cy="3331585"/>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A38F8086-7F8A-CFFB-E20D-096E223088FF}"/>
              </a:ext>
            </a:extLst>
          </p:cNvPr>
          <p:cNvPicPr>
            <a:picLocks noChangeAspect="1"/>
          </p:cNvPicPr>
          <p:nvPr/>
        </p:nvPicPr>
        <p:blipFill>
          <a:blip r:embed="rId10"/>
          <a:stretch>
            <a:fillRect/>
          </a:stretch>
        </p:blipFill>
        <p:spPr>
          <a:xfrm>
            <a:off x="38145819" y="16699966"/>
            <a:ext cx="5322513" cy="2083275"/>
          </a:xfrm>
          <a:prstGeom prst="rect">
            <a:avLst/>
          </a:prstGeom>
        </p:spPr>
      </p:pic>
      <p:pic>
        <p:nvPicPr>
          <p:cNvPr id="20" name="Picture 19" descr="Logo&#10;&#10;Description automatically generated">
            <a:extLst>
              <a:ext uri="{FF2B5EF4-FFF2-40B4-BE49-F238E27FC236}">
                <a16:creationId xmlns:a16="http://schemas.microsoft.com/office/drawing/2014/main" id="{3B61AB10-8CBD-F31E-AAD8-1C3DA2359033}"/>
              </a:ext>
            </a:extLst>
          </p:cNvPr>
          <p:cNvPicPr>
            <a:picLocks noChangeAspect="1"/>
          </p:cNvPicPr>
          <p:nvPr/>
        </p:nvPicPr>
        <p:blipFill>
          <a:blip r:embed="rId11"/>
          <a:stretch>
            <a:fillRect/>
          </a:stretch>
        </p:blipFill>
        <p:spPr>
          <a:xfrm>
            <a:off x="34692037" y="19223110"/>
            <a:ext cx="7367676" cy="2083274"/>
          </a:xfrm>
          <a:prstGeom prst="rect">
            <a:avLst/>
          </a:prstGeom>
        </p:spPr>
      </p:pic>
      <p:pic>
        <p:nvPicPr>
          <p:cNvPr id="22" name="Picture 21">
            <a:extLst>
              <a:ext uri="{FF2B5EF4-FFF2-40B4-BE49-F238E27FC236}">
                <a16:creationId xmlns:a16="http://schemas.microsoft.com/office/drawing/2014/main" id="{F643139C-AF9B-3FFA-C523-DE383951A8D9}"/>
              </a:ext>
            </a:extLst>
          </p:cNvPr>
          <p:cNvPicPr>
            <a:picLocks noChangeAspect="1"/>
          </p:cNvPicPr>
          <p:nvPr/>
        </p:nvPicPr>
        <p:blipFill rotWithShape="1">
          <a:blip r:embed="rId12"/>
          <a:srcRect b="9532"/>
          <a:stretch/>
        </p:blipFill>
        <p:spPr>
          <a:xfrm>
            <a:off x="22580599" y="27271915"/>
            <a:ext cx="8736923" cy="5646485"/>
          </a:xfrm>
          <a:prstGeom prst="rect">
            <a:avLst/>
          </a:prstGeom>
        </p:spPr>
      </p:pic>
    </p:spTree>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570</TotalTime>
  <Words>683</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University of North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Boyles Michael</dc:creator>
  <cp:lastModifiedBy>Zac McCauley</cp:lastModifiedBy>
  <cp:revision>115</cp:revision>
  <cp:lastPrinted>2018-07-13T14:29:17Z</cp:lastPrinted>
  <dcterms:created xsi:type="dcterms:W3CDTF">2011-08-09T19:16:19Z</dcterms:created>
  <dcterms:modified xsi:type="dcterms:W3CDTF">2023-04-09T22:21:41Z</dcterms:modified>
</cp:coreProperties>
</file>